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1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3" r:id="rId3"/>
    <p:sldId id="275" r:id="rId4"/>
    <p:sldId id="274" r:id="rId5"/>
    <p:sldId id="268" r:id="rId6"/>
    <p:sldId id="270" r:id="rId7"/>
    <p:sldId id="269" r:id="rId8"/>
    <p:sldId id="271" r:id="rId9"/>
    <p:sldId id="267" r:id="rId10"/>
    <p:sldId id="272" r:id="rId11"/>
    <p:sldId id="276" r:id="rId12"/>
    <p:sldId id="277" r:id="rId13"/>
    <p:sldId id="278" r:id="rId14"/>
    <p:sldId id="279" r:id="rId15"/>
    <p:sldId id="280" r:id="rId16"/>
    <p:sldId id="257" r:id="rId17"/>
    <p:sldId id="301" r:id="rId18"/>
    <p:sldId id="282" r:id="rId19"/>
    <p:sldId id="258" r:id="rId20"/>
    <p:sldId id="259" r:id="rId21"/>
    <p:sldId id="260" r:id="rId22"/>
    <p:sldId id="262" r:id="rId23"/>
    <p:sldId id="261" r:id="rId24"/>
    <p:sldId id="298" r:id="rId25"/>
    <p:sldId id="263" r:id="rId26"/>
    <p:sldId id="264" r:id="rId27"/>
    <p:sldId id="266" r:id="rId28"/>
    <p:sldId id="265" r:id="rId29"/>
    <p:sldId id="299" r:id="rId30"/>
    <p:sldId id="283" r:id="rId31"/>
    <p:sldId id="281" r:id="rId32"/>
    <p:sldId id="285" r:id="rId33"/>
    <p:sldId id="286" r:id="rId34"/>
    <p:sldId id="287" r:id="rId35"/>
    <p:sldId id="300" r:id="rId36"/>
    <p:sldId id="284" r:id="rId37"/>
    <p:sldId id="288" r:id="rId38"/>
    <p:sldId id="290" r:id="rId39"/>
    <p:sldId id="291" r:id="rId40"/>
    <p:sldId id="292" r:id="rId41"/>
    <p:sldId id="294" r:id="rId42"/>
    <p:sldId id="295" r:id="rId43"/>
    <p:sldId id="296" r:id="rId44"/>
    <p:sldId id="297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5"/>
    <p:restoredTop sz="79538"/>
  </p:normalViewPr>
  <p:slideViewPr>
    <p:cSldViewPr snapToGrid="0" snapToObjects="1">
      <p:cViewPr varScale="1">
        <p:scale>
          <a:sx n="85" d="100"/>
          <a:sy n="85" d="100"/>
        </p:scale>
        <p:origin x="6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6CA05-C70C-A94E-A720-A91211795852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37321-3815-464E-A0DA-54A5F6F8AA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951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37321-3815-464E-A0DA-54A5F6F8AA9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74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37321-3815-464E-A0DA-54A5F6F8AA9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253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37321-3815-464E-A0DA-54A5F6F8AA9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6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37321-3815-464E-A0DA-54A5F6F8AA95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35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37321-3815-464E-A0DA-54A5F6F8AA95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611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37321-3815-464E-A0DA-54A5F6F8AA9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7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37321-3815-464E-A0DA-54A5F6F8AA95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60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B4B44-3E2A-C645-B96E-AEA4D3AF6ABE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uder.io/optimizing-gradient-descen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uder.io/optimizing-gradient-descen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uder.io/optimizing-gradient-descen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://ruder.io/optimizing-gradient-desce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uder.io/optimizing-gradient-descent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jjwalkarn.me/2016/08/11/intuitive-explanation-convnet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paddlepaddle.org/03.image_classifica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ook.paddlepaddle.org/03.image_classificatio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illiant.org/wiki/recurrent-neural-networ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ctivation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illiant.org/wiki/recurrent-neural-network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brilliant.org/wiki/recurrent-neural-network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502.04623" TargetMode="External"/><Relationship Id="rId4" Type="http://schemas.openxmlformats.org/officeDocument/2006/relationships/hyperlink" Target="https://arxiv.org/abs/1412.7755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ayearofai.com/rohan-lenny-1-neural-networks-the-backpropagation-algorithm-explained-abf4609d4f9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ayearofai.com/rohan-lenny-1-neural-networks-the-backpropagation-algorithm-explained-abf4609d4f9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ayearofai.com/rohan-lenny-1-neural-networks-the-backpropagation-algorithm-explained-abf4609d4f9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62153"/>
            <a:ext cx="9144000" cy="1417637"/>
          </a:xfrm>
        </p:spPr>
        <p:txBody>
          <a:bodyPr>
            <a:normAutofit/>
          </a:bodyPr>
          <a:lstStyle/>
          <a:p>
            <a:r>
              <a:rPr lang="en-US" sz="8000" dirty="0"/>
              <a:t>Data Mining in Action</a:t>
            </a:r>
            <a:endParaRPr lang="ru-RU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840037"/>
            <a:ext cx="9144000" cy="2917295"/>
          </a:xfrm>
        </p:spPr>
        <p:txBody>
          <a:bodyPr>
            <a:normAutofit/>
          </a:bodyPr>
          <a:lstStyle/>
          <a:p>
            <a:r>
              <a:rPr lang="en-US" sz="3600" dirty="0"/>
              <a:t>Intro into DL</a:t>
            </a:r>
            <a:endParaRPr lang="ru-RU" sz="36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04" y="482536"/>
            <a:ext cx="2384351" cy="9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6911" y="599607"/>
            <a:ext cx="26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BackPropagation</a:t>
            </a:r>
            <a:endParaRPr lang="en-US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09" y="1825053"/>
            <a:ext cx="95504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236" y="6250898"/>
            <a:ext cx="106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https://ayearofai.com/rohan-lenny-1-neural-networks-the-backpropagation-algorithm-explained-abf4609d4f9d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09" y="4037975"/>
            <a:ext cx="95504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4066" y="1455721"/>
            <a:ext cx="142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Forward pass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424066" y="3838519"/>
            <a:ext cx="155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Backward pass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74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7187" y="374755"/>
            <a:ext cx="3437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methods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37" y="4105014"/>
            <a:ext cx="8699500" cy="1333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87" y="1676608"/>
            <a:ext cx="955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6337" y="3620545"/>
            <a:ext cx="179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44577" y="6265889"/>
            <a:ext cx="436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http://ruder.io/optimizing-gradient-descent/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25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7187" y="374755"/>
            <a:ext cx="3437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methods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37" y="1796529"/>
            <a:ext cx="8699500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6337" y="1252099"/>
            <a:ext cx="179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656337" y="3579306"/>
            <a:ext cx="282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/>
              <a:t>Mini-batch gradient descent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37" y="4079350"/>
            <a:ext cx="8686800" cy="194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331" y="6325440"/>
            <a:ext cx="436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http://ruder.io/optimizing-gradient-descent/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850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7187" y="374755"/>
            <a:ext cx="3437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methods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37" y="1796529"/>
            <a:ext cx="8699500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6337" y="1252099"/>
            <a:ext cx="179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656337" y="3579306"/>
            <a:ext cx="282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/>
              <a:t>Mini-batch gradient descent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37" y="4079350"/>
            <a:ext cx="8686800" cy="194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331" y="6325440"/>
            <a:ext cx="436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http://ruder.io/optimizing-gradient-descent/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138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7187" y="374755"/>
            <a:ext cx="3437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methods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656337" y="1127683"/>
            <a:ext cx="282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/>
              <a:t>Mini-batch gradient descent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37" y="1572517"/>
            <a:ext cx="8686800" cy="194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331" y="6325440"/>
            <a:ext cx="436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http://ruder.io/optimizing-gradient-descent/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37" y="3707798"/>
            <a:ext cx="5207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7187" y="374755"/>
            <a:ext cx="3437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methods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72331" y="6325440"/>
            <a:ext cx="436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http://ruder.io/optimizing-gradient-descent/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6" y="3356702"/>
            <a:ext cx="5207000" cy="22098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86" y="3205161"/>
            <a:ext cx="5207000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3336" y="5566502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momentum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707961" y="5414961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momentum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41" y="971831"/>
            <a:ext cx="3253191" cy="25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89" y="1704474"/>
            <a:ext cx="4980305" cy="38557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85" y="1704474"/>
            <a:ext cx="4980304" cy="3855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9074" y="6160169"/>
            <a:ext cx="436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http://ruder.io/optimizing-gradient-descent/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6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B6BED3-DBD4-F34F-8745-AA21F482E859}"/>
              </a:ext>
            </a:extLst>
          </p:cNvPr>
          <p:cNvSpPr txBox="1"/>
          <p:nvPr/>
        </p:nvSpPr>
        <p:spPr>
          <a:xfrm>
            <a:off x="4646951" y="179882"/>
            <a:ext cx="22529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Regularization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109E5-4897-3C43-BCD3-A563160E4737}"/>
              </a:ext>
            </a:extLst>
          </p:cNvPr>
          <p:cNvSpPr txBox="1"/>
          <p:nvPr/>
        </p:nvSpPr>
        <p:spPr>
          <a:xfrm>
            <a:off x="194872" y="6295869"/>
            <a:ext cx="658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Dropout: A Simple Way to Prevent Neural Networks from Overfitting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0C59C1-DF13-5E41-95AB-E7D8EAB6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138" y="1189963"/>
            <a:ext cx="7190614" cy="39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1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91724" y="2803161"/>
            <a:ext cx="1812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Images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3221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49" y="2061564"/>
            <a:ext cx="2156313" cy="2451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8770" y="4691921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padding, no strides</a:t>
            </a:r>
            <a:endParaRPr lang="ru-RU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276600" y="382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276600" y="382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276600" y="382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91662" y="4691921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padding, strides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946659" y="4691921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Half padding, no strides</a:t>
            </a:r>
            <a:endParaRPr lang="ru-RU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93" y="2061564"/>
            <a:ext cx="2106414" cy="24511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518437" y="4731469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padding, no strides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246507" y="6276975"/>
            <a:ext cx="466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https://github.com/vdumoulin/conv_arithmetic</a:t>
            </a:r>
            <a:endParaRPr lang="en-US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71" y="2259835"/>
            <a:ext cx="2291835" cy="243272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25" y="2330602"/>
            <a:ext cx="2410513" cy="236131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15542" y="476510"/>
            <a:ext cx="2088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Convolutions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74516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48" y="1540654"/>
            <a:ext cx="5535119" cy="38110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77891" y="239843"/>
            <a:ext cx="2087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Linear model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1739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09" y="809260"/>
            <a:ext cx="6273800" cy="534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9650" y="286040"/>
            <a:ext cx="1262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Pooling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36043" y="6356014"/>
            <a:ext cx="647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https://ujjwalkarn.me/2016/08/11/intuitive-explanation-convnets/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13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298700"/>
            <a:ext cx="9499600" cy="225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9744" y="434715"/>
            <a:ext cx="84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CNN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6289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97" y="969364"/>
            <a:ext cx="952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2649" y="4931764"/>
            <a:ext cx="399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classes, 1.2 millions train, 100k 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93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6" y="374754"/>
            <a:ext cx="10058400" cy="60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31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14137" y="347708"/>
            <a:ext cx="1331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AlexNet</a:t>
            </a:r>
            <a:endParaRPr lang="en-US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D425B1-E48E-9746-BCC0-248741FDC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695450"/>
            <a:ext cx="10375900" cy="346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2C970-21E4-D641-A8A6-122CB1936290}"/>
              </a:ext>
            </a:extLst>
          </p:cNvPr>
          <p:cNvSpPr txBox="1"/>
          <p:nvPr/>
        </p:nvSpPr>
        <p:spPr>
          <a:xfrm>
            <a:off x="194872" y="6288374"/>
            <a:ext cx="637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ImageNet Classification with Deep Convolutional Neural Networks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742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70" y="569626"/>
            <a:ext cx="10058400" cy="5897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9128" y="4640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431737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3" y="1484027"/>
            <a:ext cx="10659252" cy="4539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5670" y="554637"/>
            <a:ext cx="333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GoogleNet</a:t>
            </a:r>
            <a:r>
              <a:rPr lang="en-US" sz="2800" dirty="0"/>
              <a:t> (22 layers)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1649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96579" y="438150"/>
            <a:ext cx="1221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ResNet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35368" y="6211669"/>
            <a:ext cx="536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http://book.paddlepaddle.org/03.image_classification/</a:t>
            </a:r>
            <a:endParaRPr lang="en-US" dirty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13" y="1333501"/>
            <a:ext cx="6690269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10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46" y="1885950"/>
            <a:ext cx="9952604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6579" y="438150"/>
            <a:ext cx="1221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ResNet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35368" y="6211669"/>
            <a:ext cx="536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http://book.paddlepaddle.org/03.image_classification/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35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96579" y="438150"/>
            <a:ext cx="1056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SeNet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35368" y="6211669"/>
            <a:ext cx="332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Squeeze-and-Excitation Networks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0AE9C1-28E9-D74C-85A6-9652A3E57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771650"/>
            <a:ext cx="10833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56" y="1511093"/>
            <a:ext cx="9632291" cy="4724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5536" y="299803"/>
            <a:ext cx="3399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Dense neural network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54833" y="6415791"/>
            <a:ext cx="4188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http://cs231n.github.io/neural-networks-1</a:t>
            </a:r>
            <a:endParaRPr lang="en-US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055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91724" y="2803161"/>
            <a:ext cx="1337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Texts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58440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6950" y="299803"/>
            <a:ext cx="1972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Embeddings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20" y="1086371"/>
            <a:ext cx="56578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1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2039" y="404735"/>
            <a:ext cx="2707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CBOW Word2Vec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43" y="1240228"/>
            <a:ext cx="4106472" cy="46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79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2039" y="404735"/>
            <a:ext cx="3194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Skip-gram Word2Vec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78" y="1300189"/>
            <a:ext cx="3558729" cy="43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1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89" y="1507552"/>
            <a:ext cx="10538085" cy="369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11E036-3F8E-DE4E-AEF7-BCCF19BA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86" y="1581148"/>
            <a:ext cx="9473490" cy="3020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10E00-60D6-3D40-A854-CBC8D1624C8C}"/>
              </a:ext>
            </a:extLst>
          </p:cNvPr>
          <p:cNvSpPr txBox="1"/>
          <p:nvPr/>
        </p:nvSpPr>
        <p:spPr>
          <a:xfrm>
            <a:off x="4292839" y="464695"/>
            <a:ext cx="314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text classification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21ACE-A206-AA41-AF8B-E65C8E56B6DC}"/>
              </a:ext>
            </a:extLst>
          </p:cNvPr>
          <p:cNvSpPr txBox="1"/>
          <p:nvPr/>
        </p:nvSpPr>
        <p:spPr>
          <a:xfrm>
            <a:off x="164892" y="6340840"/>
            <a:ext cx="592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Character-level Convolutional Networks for Text Classification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572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91724" y="2803161"/>
            <a:ext cx="2635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Sequences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1542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5" y="1691182"/>
            <a:ext cx="11071063" cy="3465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1607" y="284813"/>
            <a:ext cx="1555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Problems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09550" y="6305550"/>
            <a:ext cx="552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65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5" y="1691182"/>
            <a:ext cx="11071063" cy="3465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1607" y="284813"/>
            <a:ext cx="1555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Problems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76300" y="53721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vanilla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266950" y="5353050"/>
            <a:ext cx="179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captioning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419600" y="5372100"/>
            <a:ext cx="193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820335" y="5372100"/>
            <a:ext cx="206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Machine translation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739520" y="5372100"/>
            <a:ext cx="197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classification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28459" y="6311384"/>
            <a:ext cx="5524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http</a:t>
            </a:r>
            <a:r>
              <a:rPr lang="ru-RU" dirty="0"/>
              <a:t>://</a:t>
            </a:r>
            <a:r>
              <a:rPr lang="ru-RU" dirty="0" err="1"/>
              <a:t>karpathy.github.io</a:t>
            </a:r>
            <a:r>
              <a:rPr lang="ru-RU" dirty="0"/>
              <a:t>/2015/05/21/</a:t>
            </a:r>
            <a:r>
              <a:rPr lang="ru-RU" dirty="0" err="1"/>
              <a:t>rnn-effectiveness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949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13" y="1531143"/>
            <a:ext cx="2413262" cy="4429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6213" y="304800"/>
            <a:ext cx="4466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Recurrent neural network</a:t>
            </a: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61" y="3205161"/>
            <a:ext cx="2785176" cy="1081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" y="6381750"/>
            <a:ext cx="5043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https://brilliant.org/wiki/recurrent-neural-network/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23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4" y="1551455"/>
            <a:ext cx="10553076" cy="30865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7069" y="239842"/>
            <a:ext cx="309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functions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09272" y="5426439"/>
            <a:ext cx="3776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More: </a:t>
            </a:r>
            <a:r>
              <a:rPr lang="en-US" dirty="0" err="1"/>
              <a:t>LeakyReLU</a:t>
            </a:r>
            <a:r>
              <a:rPr lang="en-US" dirty="0"/>
              <a:t>, 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>
                <a:hlinkClick r:id="rId3"/>
              </a:rPr>
              <a:t>https://keras.io/activations/</a:t>
            </a:r>
            <a:endParaRPr lang="en-US" dirty="0"/>
          </a:p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696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82" y="1530350"/>
            <a:ext cx="2413262" cy="4429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6213" y="304800"/>
            <a:ext cx="4466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Recurrent neural network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62" y="1530350"/>
            <a:ext cx="4646472" cy="44291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84412" y="6230918"/>
            <a:ext cx="5043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https://brilliant.org/wiki/recurrent-neural-network/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9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6213" y="304800"/>
            <a:ext cx="4466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Recurrent neural network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4412" y="6230918"/>
            <a:ext cx="5043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https://brilliant.org/wiki/recurrent-neural-network/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1270000"/>
            <a:ext cx="75533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10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3" y="639372"/>
            <a:ext cx="10058400" cy="56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5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65" y="874010"/>
            <a:ext cx="2844800" cy="50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65" y="874009"/>
            <a:ext cx="5253220" cy="5078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715" y="5952122"/>
            <a:ext cx="3313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https://arxiv.org/abs/1412.7755</a:t>
            </a:r>
            <a:endParaRPr lang="en-US" dirty="0"/>
          </a:p>
          <a:p>
            <a:r>
              <a:rPr lang="mr-IN" dirty="0">
                <a:hlinkClick r:id="rId5"/>
              </a:rPr>
              <a:t>https://arxiv.org/abs/1502.04623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4349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91724" y="2803161"/>
            <a:ext cx="2752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Questions?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0353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6911" y="599607"/>
            <a:ext cx="26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BackPropagation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77236" y="6250898"/>
            <a:ext cx="106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https://ayearofai.com/rohan-lenny-1-neural-networks-the-backpropagation-algorithm-explained-abf4609d4f9d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75" y="1777490"/>
            <a:ext cx="8140700" cy="1752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75" y="3530090"/>
            <a:ext cx="43307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4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6911" y="599607"/>
            <a:ext cx="26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BackPropagation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77236" y="6250898"/>
            <a:ext cx="106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https://ayearofai.com/rohan-lenny-1-neural-networks-the-backpropagation-algorithm-explained-abf4609d4f9d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75" y="1777490"/>
            <a:ext cx="8140700" cy="17526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75" y="4184753"/>
            <a:ext cx="6591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6911" y="599607"/>
            <a:ext cx="26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BackPropagation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77236" y="6250898"/>
            <a:ext cx="106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https://ayearofai.com/rohan-lenny-1-neural-networks-the-backpropagation-algorithm-explained-abf4609d4f9d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75" y="1777490"/>
            <a:ext cx="8140700" cy="17526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75" y="4184753"/>
            <a:ext cx="6591300" cy="419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5" y="4794966"/>
            <a:ext cx="99568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0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6911" y="599607"/>
            <a:ext cx="26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BackPropagation</a:t>
            </a:r>
            <a:endParaRPr lang="en-US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09" y="1825053"/>
            <a:ext cx="95504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236" y="6250898"/>
            <a:ext cx="106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https://ayearofai.com/rohan-lenny-1-neural-networks-the-backpropagation-algorithm-explained-abf4609d4f9d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2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6911" y="599607"/>
            <a:ext cx="26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BackPropagation</a:t>
            </a:r>
            <a:endParaRPr lang="en-US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09" y="1825053"/>
            <a:ext cx="95504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236" y="6250898"/>
            <a:ext cx="106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https://ayearofai.com/rohan-lenny-1-neural-networks-the-backpropagation-algorithm-explained-abf4609d4f9d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59" y="3854429"/>
            <a:ext cx="8242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428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4624</TotalTime>
  <Words>400</Words>
  <Application>Microsoft Macintosh PowerPoint</Application>
  <PresentationFormat>Широкоэкранный</PresentationFormat>
  <Paragraphs>100</Paragraphs>
  <Slides>44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Mangal</vt:lpstr>
      <vt:lpstr>Тема Office</vt:lpstr>
      <vt:lpstr>Data Mining in Action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in Action</dc:title>
  <dc:creator>Пользователь Microsoft Office</dc:creator>
  <cp:lastModifiedBy>Пользователь Microsoft Office</cp:lastModifiedBy>
  <cp:revision>60</cp:revision>
  <cp:lastPrinted>2017-11-25T08:39:23Z</cp:lastPrinted>
  <dcterms:created xsi:type="dcterms:W3CDTF">2016-10-07T10:44:24Z</dcterms:created>
  <dcterms:modified xsi:type="dcterms:W3CDTF">2018-02-16T01:56:19Z</dcterms:modified>
</cp:coreProperties>
</file>